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69.xml" ContentType="application/vnd.openxmlformats-officedocument.presentationml.slideLayout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  <p:sldMasterId id="2147483714" r:id="rId3"/>
    <p:sldMasterId id="2147483749" r:id="rId4"/>
    <p:sldMasterId id="2147483767" r:id="rId5"/>
    <p:sldMasterId id="2147483785" r:id="rId6"/>
  </p:sldMasterIdLst>
  <p:sldIdLst>
    <p:sldId id="264" r:id="rId7"/>
    <p:sldId id="270" r:id="rId8"/>
    <p:sldId id="267" r:id="rId9"/>
    <p:sldId id="266" r:id="rId10"/>
    <p:sldId id="260" r:id="rId11"/>
    <p:sldId id="261" r:id="rId12"/>
    <p:sldId id="257" r:id="rId13"/>
    <p:sldId id="25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D7106-DB5B-41AE-BD80-1F6402774A81}" v="142" dt="2021-09-01T15:54:52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customXml" Target="../customXml/item3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22345-6250-4FB3-8824-0A64EC4C97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94F00AF-A561-4F3F-991E-ABF02C9D39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Homework will be sent home every Monday beginning late September. Please return it on Friday. (please keep it until Friday even if it is completed early)</a:t>
          </a:r>
        </a:p>
      </dgm:t>
    </dgm:pt>
    <dgm:pt modelId="{07DEDEEE-5965-4E96-84BC-7F62B3DC0FCF}" type="parTrans" cxnId="{456BD50E-382B-4FE0-888B-1288B35E8009}">
      <dgm:prSet/>
      <dgm:spPr/>
      <dgm:t>
        <a:bodyPr/>
        <a:lstStyle/>
        <a:p>
          <a:endParaRPr lang="en-US"/>
        </a:p>
      </dgm:t>
    </dgm:pt>
    <dgm:pt modelId="{5C1672EB-BE39-4748-BD5F-EF61D4180415}" type="sibTrans" cxnId="{456BD50E-382B-4FE0-888B-1288B35E8009}">
      <dgm:prSet/>
      <dgm:spPr/>
      <dgm:t>
        <a:bodyPr/>
        <a:lstStyle/>
        <a:p>
          <a:endParaRPr lang="en-US"/>
        </a:p>
      </dgm:t>
    </dgm:pt>
    <dgm:pt modelId="{F6401A2B-766B-41A1-94AD-CB11F16BD7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Phonics homework will be sent home in the Fall.</a:t>
          </a:r>
        </a:p>
      </dgm:t>
    </dgm:pt>
    <dgm:pt modelId="{51929F8C-F1E5-42EC-9D3B-3FC49CB8B34B}" type="parTrans" cxnId="{BC964EB8-4CE5-42FB-9E96-96F58957DACD}">
      <dgm:prSet/>
      <dgm:spPr/>
      <dgm:t>
        <a:bodyPr/>
        <a:lstStyle/>
        <a:p>
          <a:endParaRPr lang="en-US"/>
        </a:p>
      </dgm:t>
    </dgm:pt>
    <dgm:pt modelId="{B04FE889-0F7D-40A0-A15C-DA88FA9EDEA6}" type="sibTrans" cxnId="{BC964EB8-4CE5-42FB-9E96-96F58957DACD}">
      <dgm:prSet/>
      <dgm:spPr/>
      <dgm:t>
        <a:bodyPr/>
        <a:lstStyle/>
        <a:p>
          <a:endParaRPr lang="en-US"/>
        </a:p>
      </dgm:t>
    </dgm:pt>
    <dgm:pt modelId="{30021238-F9F8-4E5E-BED1-E3E29B9158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Reading homework will be added in the Winter</a:t>
          </a:r>
        </a:p>
      </dgm:t>
    </dgm:pt>
    <dgm:pt modelId="{EB696077-D808-4E1B-B5B9-8F5378BF4C43}" type="parTrans" cxnId="{C181918F-CFD4-4669-BED9-E739E33BD90D}">
      <dgm:prSet/>
      <dgm:spPr/>
      <dgm:t>
        <a:bodyPr/>
        <a:lstStyle/>
        <a:p>
          <a:endParaRPr lang="en-US"/>
        </a:p>
      </dgm:t>
    </dgm:pt>
    <dgm:pt modelId="{4937ED21-28B5-4EF1-BFA9-FEBF09F14069}" type="sibTrans" cxnId="{C181918F-CFD4-4669-BED9-E739E33BD90D}">
      <dgm:prSet/>
      <dgm:spPr/>
      <dgm:t>
        <a:bodyPr/>
        <a:lstStyle/>
        <a:p>
          <a:endParaRPr lang="en-US"/>
        </a:p>
      </dgm:t>
    </dgm:pt>
    <dgm:pt modelId="{318E8825-C0A5-4EFD-9281-74A285A39163}" type="pres">
      <dgm:prSet presAssocID="{A5922345-6250-4FB3-8824-0A64EC4C975B}" presName="root" presStyleCnt="0">
        <dgm:presLayoutVars>
          <dgm:dir/>
          <dgm:resizeHandles val="exact"/>
        </dgm:presLayoutVars>
      </dgm:prSet>
      <dgm:spPr/>
    </dgm:pt>
    <dgm:pt modelId="{D1865EA8-3452-4677-8F8D-86980F7C4F6C}" type="pres">
      <dgm:prSet presAssocID="{594F00AF-A561-4F3F-991E-ABF02C9D39FF}" presName="compNode" presStyleCnt="0"/>
      <dgm:spPr/>
    </dgm:pt>
    <dgm:pt modelId="{E8912DE4-53E5-4858-A0CE-D5B5EEED4890}" type="pres">
      <dgm:prSet presAssocID="{594F00AF-A561-4F3F-991E-ABF02C9D39FF}" presName="bgRect" presStyleLbl="bgShp" presStyleIdx="0" presStyleCnt="3"/>
      <dgm:spPr/>
    </dgm:pt>
    <dgm:pt modelId="{44EE9051-33CE-4692-AF07-771D14C7D7E8}" type="pres">
      <dgm:prSet presAssocID="{594F00AF-A561-4F3F-991E-ABF02C9D39F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487D48E-0F0F-4B68-AE17-4E314C71D206}" type="pres">
      <dgm:prSet presAssocID="{594F00AF-A561-4F3F-991E-ABF02C9D39FF}" presName="spaceRect" presStyleCnt="0"/>
      <dgm:spPr/>
    </dgm:pt>
    <dgm:pt modelId="{E376F355-F708-4B4C-AAEB-5D4B093E3D9F}" type="pres">
      <dgm:prSet presAssocID="{594F00AF-A561-4F3F-991E-ABF02C9D39FF}" presName="parTx" presStyleLbl="revTx" presStyleIdx="0" presStyleCnt="3">
        <dgm:presLayoutVars>
          <dgm:chMax val="0"/>
          <dgm:chPref val="0"/>
        </dgm:presLayoutVars>
      </dgm:prSet>
      <dgm:spPr/>
    </dgm:pt>
    <dgm:pt modelId="{5EEC4FF2-15AB-4DCB-8E8C-4C950BAD3F67}" type="pres">
      <dgm:prSet presAssocID="{5C1672EB-BE39-4748-BD5F-EF61D4180415}" presName="sibTrans" presStyleCnt="0"/>
      <dgm:spPr/>
    </dgm:pt>
    <dgm:pt modelId="{B1F3427E-21C2-46C9-A156-FC45E595CA3F}" type="pres">
      <dgm:prSet presAssocID="{F6401A2B-766B-41A1-94AD-CB11F16BD734}" presName="compNode" presStyleCnt="0"/>
      <dgm:spPr/>
    </dgm:pt>
    <dgm:pt modelId="{8D55DD89-7C2E-4B61-B4EE-A22DA67B5286}" type="pres">
      <dgm:prSet presAssocID="{F6401A2B-766B-41A1-94AD-CB11F16BD734}" presName="bgRect" presStyleLbl="bgShp" presStyleIdx="1" presStyleCnt="3"/>
      <dgm:spPr/>
    </dgm:pt>
    <dgm:pt modelId="{126CAAC8-4577-47D4-A085-7D8A52CEA0C8}" type="pres">
      <dgm:prSet presAssocID="{F6401A2B-766B-41A1-94AD-CB11F16BD7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5967C930-E577-413D-B099-B28A714663AF}" type="pres">
      <dgm:prSet presAssocID="{F6401A2B-766B-41A1-94AD-CB11F16BD734}" presName="spaceRect" presStyleCnt="0"/>
      <dgm:spPr/>
    </dgm:pt>
    <dgm:pt modelId="{9D43CF62-DD64-449D-9A9B-6F423D1FFBA3}" type="pres">
      <dgm:prSet presAssocID="{F6401A2B-766B-41A1-94AD-CB11F16BD734}" presName="parTx" presStyleLbl="revTx" presStyleIdx="1" presStyleCnt="3">
        <dgm:presLayoutVars>
          <dgm:chMax val="0"/>
          <dgm:chPref val="0"/>
        </dgm:presLayoutVars>
      </dgm:prSet>
      <dgm:spPr/>
    </dgm:pt>
    <dgm:pt modelId="{D3EEF9E9-5C0D-4D97-B9D3-E0D07DE1E8A7}" type="pres">
      <dgm:prSet presAssocID="{B04FE889-0F7D-40A0-A15C-DA88FA9EDEA6}" presName="sibTrans" presStyleCnt="0"/>
      <dgm:spPr/>
    </dgm:pt>
    <dgm:pt modelId="{2AAE4871-3CEF-4A89-B8AD-E165B47B79F9}" type="pres">
      <dgm:prSet presAssocID="{30021238-F9F8-4E5E-BED1-E3E29B91587F}" presName="compNode" presStyleCnt="0"/>
      <dgm:spPr/>
    </dgm:pt>
    <dgm:pt modelId="{B6780B42-374E-4A78-B7C4-56BABFE3DBEB}" type="pres">
      <dgm:prSet presAssocID="{30021238-F9F8-4E5E-BED1-E3E29B91587F}" presName="bgRect" presStyleLbl="bgShp" presStyleIdx="2" presStyleCnt="3"/>
      <dgm:spPr/>
    </dgm:pt>
    <dgm:pt modelId="{69FAEB6F-F9AC-42B4-99B0-C105196EF524}" type="pres">
      <dgm:prSet presAssocID="{30021238-F9F8-4E5E-BED1-E3E29B9158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nowflake"/>
        </a:ext>
      </dgm:extLst>
    </dgm:pt>
    <dgm:pt modelId="{E768F910-58CC-4346-AE4B-9CA340BF184F}" type="pres">
      <dgm:prSet presAssocID="{30021238-F9F8-4E5E-BED1-E3E29B91587F}" presName="spaceRect" presStyleCnt="0"/>
      <dgm:spPr/>
    </dgm:pt>
    <dgm:pt modelId="{B8AC0962-C472-436B-93C8-B01F7562A83A}" type="pres">
      <dgm:prSet presAssocID="{30021238-F9F8-4E5E-BED1-E3E29B91587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D017E08-4EF8-47B2-9AD4-66EC308FC0B1}" type="presOf" srcId="{A5922345-6250-4FB3-8824-0A64EC4C975B}" destId="{318E8825-C0A5-4EFD-9281-74A285A39163}" srcOrd="0" destOrd="0" presId="urn:microsoft.com/office/officeart/2018/2/layout/IconVerticalSolidList"/>
    <dgm:cxn modelId="{456BD50E-382B-4FE0-888B-1288B35E8009}" srcId="{A5922345-6250-4FB3-8824-0A64EC4C975B}" destId="{594F00AF-A561-4F3F-991E-ABF02C9D39FF}" srcOrd="0" destOrd="0" parTransId="{07DEDEEE-5965-4E96-84BC-7F62B3DC0FCF}" sibTransId="{5C1672EB-BE39-4748-BD5F-EF61D4180415}"/>
    <dgm:cxn modelId="{FA4FA218-4A41-4438-87C4-95AA0CEF7D8E}" type="presOf" srcId="{594F00AF-A561-4F3F-991E-ABF02C9D39FF}" destId="{E376F355-F708-4B4C-AAEB-5D4B093E3D9F}" srcOrd="0" destOrd="0" presId="urn:microsoft.com/office/officeart/2018/2/layout/IconVerticalSolidList"/>
    <dgm:cxn modelId="{5F513643-E6C8-451D-A143-B8625F4414BA}" type="presOf" srcId="{30021238-F9F8-4E5E-BED1-E3E29B91587F}" destId="{B8AC0962-C472-436B-93C8-B01F7562A83A}" srcOrd="0" destOrd="0" presId="urn:microsoft.com/office/officeart/2018/2/layout/IconVerticalSolidList"/>
    <dgm:cxn modelId="{C181918F-CFD4-4669-BED9-E739E33BD90D}" srcId="{A5922345-6250-4FB3-8824-0A64EC4C975B}" destId="{30021238-F9F8-4E5E-BED1-E3E29B91587F}" srcOrd="2" destOrd="0" parTransId="{EB696077-D808-4E1B-B5B9-8F5378BF4C43}" sibTransId="{4937ED21-28B5-4EF1-BFA9-FEBF09F14069}"/>
    <dgm:cxn modelId="{F7AD0794-F10C-4494-B2C4-17461580B47A}" type="presOf" srcId="{F6401A2B-766B-41A1-94AD-CB11F16BD734}" destId="{9D43CF62-DD64-449D-9A9B-6F423D1FFBA3}" srcOrd="0" destOrd="0" presId="urn:microsoft.com/office/officeart/2018/2/layout/IconVerticalSolidList"/>
    <dgm:cxn modelId="{BC964EB8-4CE5-42FB-9E96-96F58957DACD}" srcId="{A5922345-6250-4FB3-8824-0A64EC4C975B}" destId="{F6401A2B-766B-41A1-94AD-CB11F16BD734}" srcOrd="1" destOrd="0" parTransId="{51929F8C-F1E5-42EC-9D3B-3FC49CB8B34B}" sibTransId="{B04FE889-0F7D-40A0-A15C-DA88FA9EDEA6}"/>
    <dgm:cxn modelId="{FFF96C97-9E66-4CFB-BA2B-D806C1633D32}" type="presParOf" srcId="{318E8825-C0A5-4EFD-9281-74A285A39163}" destId="{D1865EA8-3452-4677-8F8D-86980F7C4F6C}" srcOrd="0" destOrd="0" presId="urn:microsoft.com/office/officeart/2018/2/layout/IconVerticalSolidList"/>
    <dgm:cxn modelId="{E794D8C8-4B6C-40F6-AE26-39030AA93E14}" type="presParOf" srcId="{D1865EA8-3452-4677-8F8D-86980F7C4F6C}" destId="{E8912DE4-53E5-4858-A0CE-D5B5EEED4890}" srcOrd="0" destOrd="0" presId="urn:microsoft.com/office/officeart/2018/2/layout/IconVerticalSolidList"/>
    <dgm:cxn modelId="{1C8AF5B2-E052-4EE4-9CF8-64611E2A3C53}" type="presParOf" srcId="{D1865EA8-3452-4677-8F8D-86980F7C4F6C}" destId="{44EE9051-33CE-4692-AF07-771D14C7D7E8}" srcOrd="1" destOrd="0" presId="urn:microsoft.com/office/officeart/2018/2/layout/IconVerticalSolidList"/>
    <dgm:cxn modelId="{02FAC802-985E-40B6-B5FA-01DD316DD084}" type="presParOf" srcId="{D1865EA8-3452-4677-8F8D-86980F7C4F6C}" destId="{7487D48E-0F0F-4B68-AE17-4E314C71D206}" srcOrd="2" destOrd="0" presId="urn:microsoft.com/office/officeart/2018/2/layout/IconVerticalSolidList"/>
    <dgm:cxn modelId="{462EF12D-0F9C-4A7D-A89D-72F1F86DC2A1}" type="presParOf" srcId="{D1865EA8-3452-4677-8F8D-86980F7C4F6C}" destId="{E376F355-F708-4B4C-AAEB-5D4B093E3D9F}" srcOrd="3" destOrd="0" presId="urn:microsoft.com/office/officeart/2018/2/layout/IconVerticalSolidList"/>
    <dgm:cxn modelId="{2BF65FAD-2A45-4CE6-8028-6E558DDF7317}" type="presParOf" srcId="{318E8825-C0A5-4EFD-9281-74A285A39163}" destId="{5EEC4FF2-15AB-4DCB-8E8C-4C950BAD3F67}" srcOrd="1" destOrd="0" presId="urn:microsoft.com/office/officeart/2018/2/layout/IconVerticalSolidList"/>
    <dgm:cxn modelId="{ACF98B8D-DCFD-49D6-B84B-C3E2A077BC01}" type="presParOf" srcId="{318E8825-C0A5-4EFD-9281-74A285A39163}" destId="{B1F3427E-21C2-46C9-A156-FC45E595CA3F}" srcOrd="2" destOrd="0" presId="urn:microsoft.com/office/officeart/2018/2/layout/IconVerticalSolidList"/>
    <dgm:cxn modelId="{CDE1DF25-98DC-4D67-A805-6D6DCB8D8894}" type="presParOf" srcId="{B1F3427E-21C2-46C9-A156-FC45E595CA3F}" destId="{8D55DD89-7C2E-4B61-B4EE-A22DA67B5286}" srcOrd="0" destOrd="0" presId="urn:microsoft.com/office/officeart/2018/2/layout/IconVerticalSolidList"/>
    <dgm:cxn modelId="{B7B1DB6E-1670-4331-A10A-39DC3765A689}" type="presParOf" srcId="{B1F3427E-21C2-46C9-A156-FC45E595CA3F}" destId="{126CAAC8-4577-47D4-A085-7D8A52CEA0C8}" srcOrd="1" destOrd="0" presId="urn:microsoft.com/office/officeart/2018/2/layout/IconVerticalSolidList"/>
    <dgm:cxn modelId="{E9AF6291-EA9B-4194-80AA-C99E8F4B5311}" type="presParOf" srcId="{B1F3427E-21C2-46C9-A156-FC45E595CA3F}" destId="{5967C930-E577-413D-B099-B28A714663AF}" srcOrd="2" destOrd="0" presId="urn:microsoft.com/office/officeart/2018/2/layout/IconVerticalSolidList"/>
    <dgm:cxn modelId="{E4FD6DE5-461F-42D7-B0A0-0C3D31E27382}" type="presParOf" srcId="{B1F3427E-21C2-46C9-A156-FC45E595CA3F}" destId="{9D43CF62-DD64-449D-9A9B-6F423D1FFBA3}" srcOrd="3" destOrd="0" presId="urn:microsoft.com/office/officeart/2018/2/layout/IconVerticalSolidList"/>
    <dgm:cxn modelId="{21C83D79-A09C-4079-BFB5-5A456126CFAE}" type="presParOf" srcId="{318E8825-C0A5-4EFD-9281-74A285A39163}" destId="{D3EEF9E9-5C0D-4D97-B9D3-E0D07DE1E8A7}" srcOrd="3" destOrd="0" presId="urn:microsoft.com/office/officeart/2018/2/layout/IconVerticalSolidList"/>
    <dgm:cxn modelId="{C6F7B522-54D5-4DFC-86B2-342CCDBDDEE2}" type="presParOf" srcId="{318E8825-C0A5-4EFD-9281-74A285A39163}" destId="{2AAE4871-3CEF-4A89-B8AD-E165B47B79F9}" srcOrd="4" destOrd="0" presId="urn:microsoft.com/office/officeart/2018/2/layout/IconVerticalSolidList"/>
    <dgm:cxn modelId="{EB7DFA49-278D-4944-A6EF-8386EBBE69EB}" type="presParOf" srcId="{2AAE4871-3CEF-4A89-B8AD-E165B47B79F9}" destId="{B6780B42-374E-4A78-B7C4-56BABFE3DBEB}" srcOrd="0" destOrd="0" presId="urn:microsoft.com/office/officeart/2018/2/layout/IconVerticalSolidList"/>
    <dgm:cxn modelId="{F02411D0-0F6C-48DC-8A2E-32480F4ADE78}" type="presParOf" srcId="{2AAE4871-3CEF-4A89-B8AD-E165B47B79F9}" destId="{69FAEB6F-F9AC-42B4-99B0-C105196EF524}" srcOrd="1" destOrd="0" presId="urn:microsoft.com/office/officeart/2018/2/layout/IconVerticalSolidList"/>
    <dgm:cxn modelId="{AF97F0A2-324F-4672-8FD5-22FA9C3FE973}" type="presParOf" srcId="{2AAE4871-3CEF-4A89-B8AD-E165B47B79F9}" destId="{E768F910-58CC-4346-AE4B-9CA340BF184F}" srcOrd="2" destOrd="0" presId="urn:microsoft.com/office/officeart/2018/2/layout/IconVerticalSolidList"/>
    <dgm:cxn modelId="{BCDC2314-2CF3-46EA-86EF-24607E7F688C}" type="presParOf" srcId="{2AAE4871-3CEF-4A89-B8AD-E165B47B79F9}" destId="{B8AC0962-C472-436B-93C8-B01F7562A8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12DE4-53E5-4858-A0CE-D5B5EEED4890}">
      <dsp:nvSpPr>
        <dsp:cNvPr id="0" name=""/>
        <dsp:cNvSpPr/>
      </dsp:nvSpPr>
      <dsp:spPr>
        <a:xfrm>
          <a:off x="0" y="680"/>
          <a:ext cx="6261100" cy="15934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E9051-33CE-4692-AF07-771D14C7D7E8}">
      <dsp:nvSpPr>
        <dsp:cNvPr id="0" name=""/>
        <dsp:cNvSpPr/>
      </dsp:nvSpPr>
      <dsp:spPr>
        <a:xfrm>
          <a:off x="482021" y="359209"/>
          <a:ext cx="876403" cy="8764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6F355-F708-4B4C-AAEB-5D4B093E3D9F}">
      <dsp:nvSpPr>
        <dsp:cNvPr id="0" name=""/>
        <dsp:cNvSpPr/>
      </dsp:nvSpPr>
      <dsp:spPr>
        <a:xfrm>
          <a:off x="1840447" y="680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Homework will be sent home every Monday beginning late September. Please return it on Friday. (please keep it until Friday even if it is completed early)</a:t>
          </a:r>
        </a:p>
      </dsp:txBody>
      <dsp:txXfrm>
        <a:off x="1840447" y="680"/>
        <a:ext cx="4420652" cy="1593460"/>
      </dsp:txXfrm>
    </dsp:sp>
    <dsp:sp modelId="{8D55DD89-7C2E-4B61-B4EE-A22DA67B5286}">
      <dsp:nvSpPr>
        <dsp:cNvPr id="0" name=""/>
        <dsp:cNvSpPr/>
      </dsp:nvSpPr>
      <dsp:spPr>
        <a:xfrm>
          <a:off x="0" y="1992507"/>
          <a:ext cx="6261100" cy="15934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CAAC8-4577-47D4-A085-7D8A52CEA0C8}">
      <dsp:nvSpPr>
        <dsp:cNvPr id="0" name=""/>
        <dsp:cNvSpPr/>
      </dsp:nvSpPr>
      <dsp:spPr>
        <a:xfrm>
          <a:off x="482021" y="2351035"/>
          <a:ext cx="876403" cy="8764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3CF62-DD64-449D-9A9B-6F423D1FFBA3}">
      <dsp:nvSpPr>
        <dsp:cNvPr id="0" name=""/>
        <dsp:cNvSpPr/>
      </dsp:nvSpPr>
      <dsp:spPr>
        <a:xfrm>
          <a:off x="1840447" y="1992507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Phonics homework will be sent home in the Fall.</a:t>
          </a:r>
        </a:p>
      </dsp:txBody>
      <dsp:txXfrm>
        <a:off x="1840447" y="1992507"/>
        <a:ext cx="4420652" cy="1593460"/>
      </dsp:txXfrm>
    </dsp:sp>
    <dsp:sp modelId="{B6780B42-374E-4A78-B7C4-56BABFE3DBEB}">
      <dsp:nvSpPr>
        <dsp:cNvPr id="0" name=""/>
        <dsp:cNvSpPr/>
      </dsp:nvSpPr>
      <dsp:spPr>
        <a:xfrm>
          <a:off x="0" y="3984333"/>
          <a:ext cx="6261100" cy="15934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FAEB6F-F9AC-42B4-99B0-C105196EF524}">
      <dsp:nvSpPr>
        <dsp:cNvPr id="0" name=""/>
        <dsp:cNvSpPr/>
      </dsp:nvSpPr>
      <dsp:spPr>
        <a:xfrm>
          <a:off x="482021" y="4342861"/>
          <a:ext cx="876403" cy="8764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C0962-C472-436B-93C8-B01F7562A83A}">
      <dsp:nvSpPr>
        <dsp:cNvPr id="0" name=""/>
        <dsp:cNvSpPr/>
      </dsp:nvSpPr>
      <dsp:spPr>
        <a:xfrm>
          <a:off x="1840447" y="3984333"/>
          <a:ext cx="4420652" cy="1593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41" tIns="168641" rIns="168641" bIns="16864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Reading homework will be added in the Winter</a:t>
          </a:r>
        </a:p>
      </dsp:txBody>
      <dsp:txXfrm>
        <a:off x="1840447" y="3984333"/>
        <a:ext cx="4420652" cy="1593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4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63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37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5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6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1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0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C4112-C16B-42F2-A3C1-514C98E3E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6246-C0CC-43CE-AE9D-77AA64E2C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099B-1248-4F14-B169-D87739BB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7F0FF-1E9B-419C-AE29-ECE2D3C9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F885-479A-423C-A99A-7B5DFC81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678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373D5-0EA2-4772-92B6-1CA323B0C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0672-7656-418E-B473-EE0CE16A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774F6-06B1-4831-B5F3-90DE9414F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52F5B-587F-42F3-940B-E2F73E5A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0C0AC-D61A-4287-B2F4-57B45607F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7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46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3EB6-3566-4E5B-A690-74A42B2F2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A43C4-B31B-4144-8EE4-82F9BE85A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A04A0-79DD-461A-BB22-AC5B5331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74CDE-867F-4553-83B3-109A672A8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CDE72-F29E-4C60-87A5-5BFE5ACE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4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66B2-701A-4C0E-8EA2-613C31A7A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A6E4-7406-44BC-9266-CB5633D45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F059F-2AE1-4BA5-B3CD-84C46154E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ABDB0-2A0E-405C-841E-5C34671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4972A-7039-4B16-96E7-306E04B9D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E7524-91C9-4405-8817-51AD19801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11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4711-086A-480D-9424-9240D7A39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9124B-0295-41FB-85B1-893BC64EA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47F81-6503-4517-B00B-2D77F80C8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B9609-EEC5-4767-8135-CE60A61F5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638FB0-0BBE-4898-893C-712A17166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713F0E-B1CB-4FA6-B079-7D3746B7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EC878-AE2D-4D28-A148-01542245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04504-C1E7-4511-8FA2-4340F380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52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15841-40CA-4A9C-91B9-582401035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281739-9B31-49AB-BE4F-68CC8BFE8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25414-02CF-4C8E-AD86-161074C9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D7DCB-056D-4E92-8352-A917D557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69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3DFA8-7A9A-42B6-99D9-C9485E11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DF2E1-50F3-4630-BC31-4FA038EF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EB7E8-A0C9-4A7E-AFA3-4167041B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75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AF932-6D21-4C3A-B721-4BCD69B0E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69D90-24E0-41D8-A3D6-6DE99CFE4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0C339-BDFC-4B7E-BA3E-E03D40ABC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1FD25-1D4E-4EC8-8AE5-52B27500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46A5B-BB5A-4966-929D-BC7C59DC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405B2-07B8-44C8-BE97-6FF46944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288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8095-DFA1-4136-B290-F61E220C2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3707A1-54B0-4F25-9193-3B6C1326B8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EE1EF-1F39-4EAD-AFE4-CEE16FE5F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2C13DD-3D64-41EC-BC22-2E512A1F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EE594-E10C-4846-8686-2E39B436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7A6E19-FD64-4C8B-8602-0F24FC404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45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D2EA-8290-41F9-8428-AD099C214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61B615-2AB2-49F0-89F0-83084D57B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585E6-13DD-4B3E-820F-C3493D6B3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15024-2FD6-4808-A5D6-26997F19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5134D-7469-4636-A460-9B487C37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11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D0216-4089-41F4-AF41-78E0A6956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40FBDD-459C-49B4-ADFE-C51190E0F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C8485-6610-4A57-9070-F7385541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9CCB2-7765-4C99-8F8C-E508349C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C47D7-5D2E-4835-A154-AD2C6680B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6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33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61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821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4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1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59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92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7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7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649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98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031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30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0638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92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56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95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46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024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857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41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4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3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902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3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90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36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278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388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106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14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697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5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444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108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37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244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701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79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50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59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526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29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331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93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14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993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6848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26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77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949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247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70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4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339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679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658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4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167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749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703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80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732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134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0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01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018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052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691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06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5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8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84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516343-BED4-4513-889B-0C98765D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F4F9AD-5B3C-49D5-B9B0-D77DDC78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6091E-BAFB-41BF-ADBB-4D05E95AF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5770-E6FF-4AE2-A3BF-DD67AE859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8DE29-2B81-49F3-A693-76DB093E0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6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22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148DE8F-5851-4991-AEA4-A55E2862C69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02BE6C7-1330-4EDF-A360-889C9688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8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lasblog4infantil.blogspot.com/2017/10/bienvenidos-al-blog-de-ingles-de-4-ano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creativecommons.org/licenses/by-nc-sa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niversdemaclasse.blogspot.com/2011/11/latelier-de-lecture-les-outils-des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Relationship Id="rId4" Type="http://schemas.openxmlformats.org/officeDocument/2006/relationships/hyperlink" Target="https://themindofanaprilfool.com/2016/02/03/kindergarten-rock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ngall.com/lunch-box-pn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1.nbed.nb.ca/sites/ASD-W/burton/Pages/default.aspx" TargetMode="Externa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45ED-B8FE-4184-8518-28695D10F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4900" dirty="0">
                <a:solidFill>
                  <a:srgbClr val="904D67"/>
                </a:solidFill>
              </a:rPr>
              <a:t>Mrs. Appleyard’s Kindergarten</a:t>
            </a:r>
            <a:br>
              <a:rPr lang="en-US" sz="4900" dirty="0">
                <a:solidFill>
                  <a:srgbClr val="904D67"/>
                </a:solidFill>
              </a:rPr>
            </a:br>
            <a:r>
              <a:rPr lang="en-US" sz="4900" dirty="0">
                <a:solidFill>
                  <a:srgbClr val="904D67"/>
                </a:solidFill>
              </a:rPr>
              <a:t>Burton Elementary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6900A2-6716-4EB6-8295-8C69D2478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445793" y="256540"/>
            <a:ext cx="7300414" cy="3764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BFA937-4D7A-417E-9E87-3B93C48780A4}"/>
              </a:ext>
            </a:extLst>
          </p:cNvPr>
          <p:cNvSpPr txBox="1"/>
          <p:nvPr/>
        </p:nvSpPr>
        <p:spPr>
          <a:xfrm>
            <a:off x="2445793" y="4020816"/>
            <a:ext cx="73004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molasblog4infantil.blogspot.com/2017/10/bienvenidos-al-blog-de-ingles-de-4-ano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2927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B6005E2-A609-4BA4-8280-9273E6B4E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062048"/>
              </p:ext>
            </p:extLst>
          </p:nvPr>
        </p:nvGraphicFramePr>
        <p:xfrm>
          <a:off x="1122179" y="1206479"/>
          <a:ext cx="9320396" cy="55710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968">
                  <a:extLst>
                    <a:ext uri="{9D8B030D-6E8A-4147-A177-3AD203B41FA5}">
                      <a16:colId xmlns:a16="http://schemas.microsoft.com/office/drawing/2014/main" val="2140224695"/>
                    </a:ext>
                  </a:extLst>
                </a:gridCol>
                <a:gridCol w="1643681">
                  <a:extLst>
                    <a:ext uri="{9D8B030D-6E8A-4147-A177-3AD203B41FA5}">
                      <a16:colId xmlns:a16="http://schemas.microsoft.com/office/drawing/2014/main" val="3784449295"/>
                    </a:ext>
                  </a:extLst>
                </a:gridCol>
                <a:gridCol w="1607191">
                  <a:extLst>
                    <a:ext uri="{9D8B030D-6E8A-4147-A177-3AD203B41FA5}">
                      <a16:colId xmlns:a16="http://schemas.microsoft.com/office/drawing/2014/main" val="1768347104"/>
                    </a:ext>
                  </a:extLst>
                </a:gridCol>
                <a:gridCol w="1640508">
                  <a:extLst>
                    <a:ext uri="{9D8B030D-6E8A-4147-A177-3AD203B41FA5}">
                      <a16:colId xmlns:a16="http://schemas.microsoft.com/office/drawing/2014/main" val="2837838284"/>
                    </a:ext>
                  </a:extLst>
                </a:gridCol>
                <a:gridCol w="1602461">
                  <a:extLst>
                    <a:ext uri="{9D8B030D-6E8A-4147-A177-3AD203B41FA5}">
                      <a16:colId xmlns:a16="http://schemas.microsoft.com/office/drawing/2014/main" val="1566381851"/>
                    </a:ext>
                  </a:extLst>
                </a:gridCol>
                <a:gridCol w="1513587">
                  <a:extLst>
                    <a:ext uri="{9D8B030D-6E8A-4147-A177-3AD203B41FA5}">
                      <a16:colId xmlns:a16="http://schemas.microsoft.com/office/drawing/2014/main" val="2600913273"/>
                    </a:ext>
                  </a:extLst>
                </a:gridCol>
              </a:tblGrid>
              <a:tr h="206819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SCHOOL- WIDE EXPECTATIONS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04202"/>
                  </a:ext>
                </a:extLst>
              </a:tr>
              <a:tr h="565370">
                <a:tc gridSpan="6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                                  Be kind.                                                                 Follow Adult Direction.                                                                Own your behavior.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935581"/>
                  </a:ext>
                </a:extLst>
              </a:tr>
              <a:tr h="5653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 BES, Students will…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Classrooms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Hallways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Washrooms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Playgrounds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Bus Zone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extLst>
                  <a:ext uri="{0D108BD9-81ED-4DB2-BD59-A6C34878D82A}">
                    <a16:rowId xmlns:a16="http://schemas.microsoft.com/office/drawing/2014/main" val="4035519407"/>
                  </a:ext>
                </a:extLst>
              </a:tr>
              <a:tr h="1103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Respectful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-Listen and accept others’ ideas or opinions when they are talking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-Use appropriate volume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-Use quiet voice/feet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-Respect belongings of others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-Use quiet voice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-Respect privacy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-Use supplies properly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-Respect nature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-Use quiet voice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-Wait patiently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extLst>
                  <a:ext uri="{0D108BD9-81ED-4DB2-BD59-A6C34878D82A}">
                    <a16:rowId xmlns:a16="http://schemas.microsoft.com/office/drawing/2014/main" val="3514336106"/>
                  </a:ext>
                </a:extLst>
              </a:tr>
              <a:tr h="1103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Responsible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-Take care of materials and workspace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-Follow routines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-Be aware of surroundings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-Take care of belongings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-Clean up after yourself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-Ask to go at appropriate times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-Flush and wash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-Follow entry/exit routines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-Use your W.I.T.S.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-Be aware of your surroundings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-Stay with your line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extLst>
                  <a:ext uri="{0D108BD9-81ED-4DB2-BD59-A6C34878D82A}">
                    <a16:rowId xmlns:a16="http://schemas.microsoft.com/office/drawing/2014/main" val="3966025728"/>
                  </a:ext>
                </a:extLst>
              </a:tr>
              <a:tr h="11031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Safe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-Move safely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-Hands and feet to self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-Use tools and materials appropriately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-Walk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-Stay to the righthand side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-hands and feet to self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 walk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-Keep water in sink and toilets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-hands and feet to self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-Move safely inside boundaries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-Dress for weather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-Use equipment safely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-Walk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-Hands and feet to self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-Follow the bus rules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-Dress for the weather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extLst>
                  <a:ext uri="{0D108BD9-81ED-4DB2-BD59-A6C34878D82A}">
                    <a16:rowId xmlns:a16="http://schemas.microsoft.com/office/drawing/2014/main" val="3407512022"/>
                  </a:ext>
                </a:extLst>
              </a:tr>
              <a:tr h="923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 a learner.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-Use whole body listening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-Do your best work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-Persevere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-Get ready quickly and quietly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-Return to class quickly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Return to class quickly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-Play fair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-Practice Sportsmanship when winning or losing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-Be a problem solver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-Know the bus rules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09" marR="65709" marT="0" marB="0"/>
                </a:tc>
                <a:extLst>
                  <a:ext uri="{0D108BD9-81ED-4DB2-BD59-A6C34878D82A}">
                    <a16:rowId xmlns:a16="http://schemas.microsoft.com/office/drawing/2014/main" val="565211104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577BBDC1-AD7B-4A69-B5F2-BDF7804A491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33" y="33252"/>
            <a:ext cx="1749425" cy="1158240"/>
          </a:xfrm>
          <a:prstGeom prst="rect">
            <a:avLst/>
          </a:prstGeom>
          <a:noFill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A91840-E6C5-4004-A66B-FF940EE0C834}"/>
              </a:ext>
            </a:extLst>
          </p:cNvPr>
          <p:cNvSpPr txBox="1"/>
          <p:nvPr/>
        </p:nvSpPr>
        <p:spPr>
          <a:xfrm>
            <a:off x="3049250" y="56015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Our Code of Conduct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744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79C621-7ABC-49E6-B854-9D58E1A2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spc="100" dirty="0">
                <a:solidFill>
                  <a:srgbClr val="FFFFFF"/>
                </a:solidFill>
              </a:rPr>
              <a:t>Supplies</a:t>
            </a:r>
          </a:p>
        </p:txBody>
      </p:sp>
      <p:pic>
        <p:nvPicPr>
          <p:cNvPr id="8" name="Picture Placeholder 7" descr="A picture containing building, drawing&#10;&#10;Description automatically generated">
            <a:extLst>
              <a:ext uri="{FF2B5EF4-FFF2-40B4-BE49-F238E27FC236}">
                <a16:creationId xmlns:a16="http://schemas.microsoft.com/office/drawing/2014/main" id="{E13B609C-AB36-43D1-AB16-5052A93EB2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96" r="5736" b="3"/>
          <a:stretch/>
        </p:blipFill>
        <p:spPr>
          <a:xfrm>
            <a:off x="757251" y="1362025"/>
            <a:ext cx="3856774" cy="422284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07541-3EED-4F9C-AC4C-D47A3C6ED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1725" y="2837329"/>
            <a:ext cx="4512988" cy="33179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00050" indent="-342900"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Change of clothes (pants, shirt, underwear, lots of socks -all labeled with name and stored in a plastic bag labeled with name) </a:t>
            </a:r>
          </a:p>
          <a:p>
            <a:pPr marL="400050" indent="-342900"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Indoor sneakers (preferably Velcro)</a:t>
            </a:r>
          </a:p>
          <a:p>
            <a:pPr marL="400050" indent="-342900"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Large book bag and lunch box</a:t>
            </a:r>
          </a:p>
          <a:p>
            <a:pPr marL="400050" indent="-342900"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Water bottle (labeled with name)</a:t>
            </a:r>
          </a:p>
          <a:p>
            <a:pPr marL="400050" indent="-342900"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2 community masks</a:t>
            </a:r>
          </a:p>
          <a:p>
            <a:pPr marL="400050" indent="-342900">
              <a:buFont typeface="Wingdings 3" charset="2"/>
              <a:buChar char=""/>
            </a:pPr>
            <a:r>
              <a:rPr lang="en-US" sz="1600" dirty="0">
                <a:solidFill>
                  <a:srgbClr val="FFFFFF"/>
                </a:solidFill>
              </a:rPr>
              <a:t>$30.00 for remaining school supplies and a $10 Agenda fee (Please pay both fees via School Cash Online).</a:t>
            </a:r>
          </a:p>
          <a:p>
            <a:pPr indent="-228600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1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0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12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13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14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15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16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2" name="Rectangle 21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3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85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70686-3A25-4E7E-A7C1-900AE3B3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Kindergarten Day</a:t>
            </a:r>
          </a:p>
        </p:txBody>
      </p:sp>
      <p:sp>
        <p:nvSpPr>
          <p:cNvPr id="86" name="Freeform: Shape 29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1C0F1D2-B683-4FBE-976A-3360940B1B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7418226" y="2390991"/>
            <a:ext cx="4125317" cy="2093598"/>
          </a:xfrm>
          <a:prstGeom prst="rect">
            <a:avLst/>
          </a:prstGeom>
        </p:spPr>
      </p:pic>
      <p:sp>
        <p:nvSpPr>
          <p:cNvPr id="87" name="Rectangle 31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Oval 33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Oval 35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BA516-E913-40C6-AA79-FC3149EDF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457" y="1868921"/>
            <a:ext cx="6072776" cy="3811740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7:40-7:45 – Bus will arrive at school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7:45 – 7: 55 – Parent drop off time </a:t>
            </a:r>
            <a:r>
              <a:rPr lang="en-US" sz="2900" i="1" dirty="0">
                <a:solidFill>
                  <a:srgbClr val="FFFFFF"/>
                </a:solidFill>
              </a:rPr>
              <a:t>(Students proceed directly to their class)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  Breakfast items available in the classroom upon arrival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8:00-Instruction Begins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Students will have a snack before morning recess    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10:00 - 10:20 - Recess 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11:30 -11:55 - Lunch 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12:00 – 12:25 - Recess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1:40-Bus Dismissal (11:45 on Friday)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1:45 – Parent pick up (students will stay in the school until this time)</a:t>
            </a:r>
            <a:endParaRPr lang="en-US" sz="2900" i="1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endParaRPr lang="en-US" sz="29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Parents may pick up their child outside after the bus has left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Students will have Phys Ed on  Monday - Thursday mornings.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r>
              <a:rPr lang="en-US" sz="2900" dirty="0">
                <a:solidFill>
                  <a:srgbClr val="FFFFFF"/>
                </a:solidFill>
              </a:rPr>
              <a:t>Library will be on Friday morning. Books must be returned every Friday in </a:t>
            </a:r>
          </a:p>
          <a:p>
            <a:pPr>
              <a:lnSpc>
                <a:spcPct val="90000"/>
              </a:lnSpc>
            </a:pPr>
            <a:r>
              <a:rPr lang="en-US" sz="2900" dirty="0">
                <a:solidFill>
                  <a:srgbClr val="FFFFFF"/>
                </a:solidFill>
              </a:rPr>
              <a:t>     order to borrow a new book.</a:t>
            </a:r>
          </a:p>
          <a:p>
            <a:pPr indent="-228600">
              <a:lnSpc>
                <a:spcPct val="90000"/>
              </a:lnSpc>
              <a:buFont typeface="Wingdings 3" charset="2"/>
              <a:buChar char=""/>
            </a:pP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600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36D54-AD9B-4474-84A1-FAF9D33C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US"/>
              <a:t>Snacks and Lunches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68BB1-E4EA-421E-AFBB-2C409D99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338409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Students will need a healthy morning snack, a lunch, and a filled water bottle. (no lunch on Friday)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Please do not send food that requires heating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Please teach your child the difference between their healthy morning snack, lunch, and dessert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Please label water bottles and containers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Please send spoons/forks if your child will need them for their food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We are currently allowing nut products. However this is subject to change.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Hot lunch and milk will begin in October.  Payment will be made on “Cash Online”.</a:t>
            </a:r>
          </a:p>
        </p:txBody>
      </p:sp>
      <p:pic>
        <p:nvPicPr>
          <p:cNvPr id="8" name="Picture 7" descr="A plastic container&#10;&#10;Description automatically generated">
            <a:extLst>
              <a:ext uri="{FF2B5EF4-FFF2-40B4-BE49-F238E27FC236}">
                <a16:creationId xmlns:a16="http://schemas.microsoft.com/office/drawing/2014/main" id="{04FBE113-0E01-4580-BBCF-7A7993050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053667" y="2052214"/>
            <a:ext cx="4338409" cy="35358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75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8999A-191A-4547-80C2-8A3E93E3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Washroom and Self-Help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EBB43-673A-45D2-93A1-382F12E90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Students must use the washroom independently (wiping, washing hands, changing clothing if they have an accident)</a:t>
            </a:r>
          </a:p>
          <a:p>
            <a:r>
              <a:rPr lang="en-US" dirty="0"/>
              <a:t>Please send your child wearing footwear and clothing that they can put on /take off independently </a:t>
            </a:r>
          </a:p>
          <a:p>
            <a:r>
              <a:rPr lang="en-US" dirty="0"/>
              <a:t>Please send new clothing/socks if soiled clothing is sent home.</a:t>
            </a:r>
          </a:p>
        </p:txBody>
      </p:sp>
    </p:spTree>
    <p:extLst>
      <p:ext uri="{BB962C8B-B14F-4D97-AF65-F5344CB8AC3E}">
        <p14:creationId xmlns:p14="http://schemas.microsoft.com/office/powerpoint/2010/main" val="189109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0B3D7-13F0-49E2-999A-D5429564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Agendas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2D45D-1C2E-4372-8315-8CE65BE63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782" y="2630524"/>
            <a:ext cx="10353762" cy="3695136"/>
          </a:xfrm>
        </p:spPr>
        <p:txBody>
          <a:bodyPr/>
          <a:lstStyle/>
          <a:p>
            <a:r>
              <a:rPr lang="en-US" dirty="0"/>
              <a:t>Your child will receive their agenda on the first day of school. The agenda will travel back and forth to school/home each day.  Please check the agendas every evening for communication from the school, and I will check them every morning for communication from home. (front pocket and inside dated page)</a:t>
            </a:r>
          </a:p>
          <a:p>
            <a:r>
              <a:rPr lang="en-US" dirty="0"/>
              <a:t>Please check the “Family/Teacher Comments” section every day. I will circle the appropriate face each day to indicate how their day was at school.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64275-728B-40FD-908C-1C1E68122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94" y="94877"/>
            <a:ext cx="1847632" cy="2458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3E3169-09DD-47C0-8069-4F7F7B50A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7788" y="4888674"/>
            <a:ext cx="2143348" cy="1607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B732F0-8ACE-4509-B26C-8487B5A08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68" y="195539"/>
            <a:ext cx="3487876" cy="23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7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BF9CE-02F5-4E96-B8E0-06CD4858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 b="1"/>
              <a:t>Homework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DB4A58-401B-487D-95F9-F57EB0559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39717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857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1367-65DE-4A49-A561-EE1BBF44DC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912F-34CC-403F-A705-64191302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Aparajita" panose="020B0502040204020203" pitchFamily="18" charset="0"/>
              </a:rPr>
              <a:t>Star Student –a student will be randomly chosen each day. They will get to be “in the spotlight” for the day. (line leader, special seat, name in our morning message…)</a:t>
            </a:r>
          </a:p>
          <a:p>
            <a:r>
              <a:rPr lang="en-US" sz="2400" dirty="0">
                <a:latin typeface="Century Gothic" panose="020B0502020202020204" pitchFamily="34" charset="0"/>
                <a:cs typeface="Aparajita" panose="020B0502040204020203" pitchFamily="18" charset="0"/>
              </a:rPr>
              <a:t>Please do not send toys to school </a:t>
            </a:r>
          </a:p>
          <a:p>
            <a:r>
              <a:rPr lang="en-US" sz="2400" dirty="0">
                <a:latin typeface="Century Gothic" panose="020B0502020202020204" pitchFamily="34" charset="0"/>
                <a:cs typeface="Aparajita" panose="020B0502040204020203" pitchFamily="18" charset="0"/>
              </a:rPr>
              <a:t>Please label all items sent to school with your child’s name</a:t>
            </a:r>
          </a:p>
          <a:p>
            <a:r>
              <a:rPr lang="en-US" sz="2400" dirty="0">
                <a:latin typeface="Century Gothic" panose="020B0502020202020204" pitchFamily="34" charset="0"/>
                <a:cs typeface="Aparajita" panose="020B0502040204020203" pitchFamily="18" charset="0"/>
              </a:rPr>
              <a:t>We will be using “Cash Online” for parent payments</a:t>
            </a:r>
          </a:p>
          <a:p>
            <a:r>
              <a:rPr lang="en-US" sz="2400" dirty="0">
                <a:latin typeface="Century Gothic" panose="020B0502020202020204" pitchFamily="34" charset="0"/>
                <a:cs typeface="Aparajita" panose="020B0502040204020203" pitchFamily="18" charset="0"/>
              </a:rPr>
              <a:t>Please check our school website regularly for information </a:t>
            </a:r>
            <a:r>
              <a:rPr lang="en-US" sz="2400" dirty="0">
                <a:hlinkClick r:id="rId2"/>
              </a:rPr>
              <a:t>https://secure1.nbed.nb.ca/sites/ASD-W/burton/Pages/default.aspx</a:t>
            </a:r>
            <a:endParaRPr lang="en-US" sz="2400" dirty="0">
              <a:latin typeface="Century Gothic" panose="020B0502020202020204" pitchFamily="34" charset="0"/>
              <a:cs typeface="Aparajita" panose="020B0502040204020203" pitchFamily="18" charset="0"/>
            </a:endParaRPr>
          </a:p>
          <a:p>
            <a:endParaRPr lang="en-US" sz="2400" dirty="0">
              <a:latin typeface="Century Gothic" panose="020B0502020202020204" pitchFamily="34" charset="0"/>
              <a:cs typeface="Aparajita" panose="020B05020402040202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05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Video" ma:contentTypeID="0x0101009148F5A04DDD49CBA7127AADA5FB792B00291D173ECE694D56B19D111489C4369D001042FDDDBD3C6F4AB3F0D73EA14D5BC4" ma:contentTypeVersion="2" ma:contentTypeDescription="Upload a video file." ma:contentTypeScope="" ma:versionID="3c022162a9fadb16039cbf7575d278b8">
  <xsd:schema xmlns:xsd="http://www.w3.org/2001/XMLSchema" xmlns:xs="http://www.w3.org/2001/XMLSchema" xmlns:p="http://schemas.microsoft.com/office/2006/metadata/properties" xmlns:ns1="http://schemas.microsoft.com/sharepoint/v3" xmlns:ns2="675EF86E-BA1B-4289-A74A-59EF41027D23" xmlns:ns3="http://schemas.microsoft.com/sharepoint/v3/fields" targetNamespace="http://schemas.microsoft.com/office/2006/metadata/properties" ma:root="true" ma:fieldsID="e135d06cc05d6bc5eae0afb0249625f0" ns1:_="" ns2:_="" ns3:_="">
    <xsd:import namespace="http://schemas.microsoft.com/sharepoint/v3"/>
    <xsd:import namespace="675EF86E-BA1B-4289-A74A-59EF41027D2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AlternateThumbnailUrl" minOccurs="0"/>
                <xsd:element ref="ns3:wic_System_Copyright" minOccurs="0"/>
                <xsd:element ref="ns1:MediaLengthInSeconds" minOccurs="0"/>
                <xsd:element ref="ns1:VideoWidthInPixels" minOccurs="0"/>
                <xsd:element ref="ns1:VideoHeightInPixe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MediaLengthInSeconds" ma:index="25" nillable="true" ma:displayName="Length (seconds)" ma:internalName="MediaLengthInSeconds">
      <xsd:simpleType>
        <xsd:restriction base="dms:Unknown"/>
      </xsd:simpleType>
    </xsd:element>
    <xsd:element name="VideoWidthInPixels" ma:index="26" nillable="true" ma:displayName="Frame Width" ma:internalName="VideoWidthInPixels">
      <xsd:simpleType>
        <xsd:restriction base="dms:Unknown"/>
      </xsd:simpleType>
    </xsd:element>
    <xsd:element name="VideoHeightInPixels" ma:index="27" nillable="true" ma:displayName="Frame Height" ma:internalName="VideoHeightInPixe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5EF86E-BA1B-4289-A74A-59EF41027D23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AlternateThumbnailUrl" ma:index="23" nillable="true" ma:displayName="Preview Image URL" ma:description="You should place a thumbnail such as this:&#10;/sites/ASD-W/ssimages/Video-Icon-Black.png &#10;(you can change the color black to red or green, etc.)" ma:format="Imag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4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2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http://schemas.microsoft.com/sharepoint/v3" xsi:nil="true"/>
    <AlternateThumbnailUrl xmlns="675EF86E-BA1B-4289-A74A-59EF41027D23">
      <Url xsi:nil="true"/>
      <Description xsi:nil="true"/>
    </AlternateThumbnailUrl>
    <VideoWidthInPixels xmlns="http://schemas.microsoft.com/sharepoint/v3" xsi:nil="true"/>
    <wic_System_Copyright xmlns="http://schemas.microsoft.com/sharepoint/v3/fields" xsi:nil="true"/>
    <VideoHeightInPixel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621B24-9C44-4E00-AA1C-3146024549C7}"/>
</file>

<file path=customXml/itemProps2.xml><?xml version="1.0" encoding="utf-8"?>
<ds:datastoreItem xmlns:ds="http://schemas.openxmlformats.org/officeDocument/2006/customXml" ds:itemID="{08F5CC5D-688D-4315-A1F0-C9DDE54908B9}"/>
</file>

<file path=customXml/itemProps3.xml><?xml version="1.0" encoding="utf-8"?>
<ds:datastoreItem xmlns:ds="http://schemas.openxmlformats.org/officeDocument/2006/customXml" ds:itemID="{B5578310-057F-4E4B-86BB-9262E243C870}"/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913</Words>
  <Application>Microsoft Office PowerPoint</Application>
  <PresentationFormat>Widescreen</PresentationFormat>
  <Paragraphs>134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Century Gothic</vt:lpstr>
      <vt:lpstr>Garamond</vt:lpstr>
      <vt:lpstr>Rockwell</vt:lpstr>
      <vt:lpstr>Trebuchet MS</vt:lpstr>
      <vt:lpstr>Wingdings 3</vt:lpstr>
      <vt:lpstr>Ion</vt:lpstr>
      <vt:lpstr>Office Theme</vt:lpstr>
      <vt:lpstr>Facet</vt:lpstr>
      <vt:lpstr>Organic</vt:lpstr>
      <vt:lpstr>Damask</vt:lpstr>
      <vt:lpstr>Ion Boardroom</vt:lpstr>
      <vt:lpstr>Mrs. Appleyard’s Kindergarten Burton Elementary School</vt:lpstr>
      <vt:lpstr>PowerPoint Presentation</vt:lpstr>
      <vt:lpstr>Supplies</vt:lpstr>
      <vt:lpstr>Kindergarten Day</vt:lpstr>
      <vt:lpstr>Snacks and Lunches</vt:lpstr>
      <vt:lpstr>Washroom and Self-Help</vt:lpstr>
      <vt:lpstr>Agendas</vt:lpstr>
      <vt:lpstr>Homework</vt:lpstr>
      <vt:lpstr>General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Mrs. Appleyard’s Kindergarten Burton Elementary School</dc:title>
  <dc:creator>Appleyard, Krista    (ASD-W)</dc:creator>
  <cp:keywords/>
  <dc:description/>
  <cp:lastModifiedBy>Morabito, Margaret     (ASD-W)</cp:lastModifiedBy>
  <cp:revision>2</cp:revision>
  <dcterms:created xsi:type="dcterms:W3CDTF">2020-09-02T17:32:58Z</dcterms:created>
  <dcterms:modified xsi:type="dcterms:W3CDTF">2021-09-02T10:48:36Z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0x0101009148F5A04DDD49CBA7127AADA5FB792B00291D173ECE694D56B19D111489C4369D001042FDDDBD3C6F4AB3F0D73EA14D5BC4</vt:lpwstr>
  </property>
</Properties>
</file>